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Merriweather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37" Type="http://schemas.openxmlformats.org/officeDocument/2006/relationships/font" Target="fonts/Merriweather-bold.fntdata"/><Relationship Id="rId14" Type="http://schemas.openxmlformats.org/officeDocument/2006/relationships/slide" Target="slides/slide9.xml"/><Relationship Id="rId36" Type="http://schemas.openxmlformats.org/officeDocument/2006/relationships/font" Target="fonts/Merriweather-regular.fntdata"/><Relationship Id="rId17" Type="http://schemas.openxmlformats.org/officeDocument/2006/relationships/slide" Target="slides/slide12.xml"/><Relationship Id="rId39" Type="http://schemas.openxmlformats.org/officeDocument/2006/relationships/font" Target="fonts/Merriweather-boldItalic.fntdata"/><Relationship Id="rId16" Type="http://schemas.openxmlformats.org/officeDocument/2006/relationships/slide" Target="slides/slide11.xml"/><Relationship Id="rId38" Type="http://schemas.openxmlformats.org/officeDocument/2006/relationships/font" Target="fonts/Merriweather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nature.com/articles/d41586-020-01011-6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Population Models for Epidemics: SIR,ESVIR, and improvements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d7a2695c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d7a2695c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d7a2695c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d7a2695c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d7a2695cb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d7a2695cb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dd6e134bf9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dd6e134bf9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-Here we introduce the vaccinated and exposed groups and some new variables of interest are added. </a:t>
            </a:r>
            <a:br>
              <a:rPr lang="en"/>
            </a:br>
            <a:r>
              <a:rPr lang="en"/>
              <a:t>-We have to account for efficacy and </a:t>
            </a:r>
            <a:r>
              <a:rPr lang="en"/>
              <a:t>inefficacy</a:t>
            </a:r>
            <a:r>
              <a:rPr lang="en"/>
              <a:t> of the vaccine, rate at which vaccines are obtained. </a:t>
            </a:r>
            <a:br>
              <a:rPr lang="en"/>
            </a:br>
            <a:r>
              <a:rPr lang="en"/>
              <a:t>-Beta is one of the more intricate terms accounting for exposure rate of people to the </a:t>
            </a:r>
            <a:r>
              <a:rPr lang="en"/>
              <a:t>disease</a:t>
            </a:r>
            <a:r>
              <a:rPr lang="en"/>
              <a:t> from susceptible and vaccinated groups.</a:t>
            </a:r>
            <a:br>
              <a:rPr lang="en"/>
            </a:br>
            <a:r>
              <a:rPr lang="en"/>
              <a:t>-Also sigma is a new term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d6e134bf9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d6e134bf9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-Should be noted β (S,V → I) for I instead of E. So we see a strength of E, that people are not instantly infected.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-We see effectiveness of vaccination in reality.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-The 3 plots are the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b0e1b21d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db0e1b21d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d6e134bf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dd6e134bf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Zeta’s index has a different meaning from other </a:t>
            </a:r>
            <a:r>
              <a:rPr lang="en"/>
              <a:t>variables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dd6e134bf9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dd6e134bf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dd6e134bf9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dd6e134bf9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db0e1b21d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db0e1b21d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d6e134bf9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d6e134bf9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https://www.nature.com/articles/d41586-020-01011-6</a:t>
            </a:r>
            <a:r>
              <a:rPr lang="en"/>
              <a:t> (There was a 6500+ infected outbreak of Measles in the Democratic Republic of Congo)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Coronavirus R</a:t>
            </a:r>
            <a:r>
              <a:rPr baseline="-25000" lang="en"/>
              <a:t>0 </a:t>
            </a:r>
            <a:r>
              <a:rPr lang="en"/>
              <a:t>was studied and corrected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can be difficult to obtain R</a:t>
            </a:r>
            <a:r>
              <a:rPr baseline="-25000" lang="en"/>
              <a:t>0 </a:t>
            </a:r>
            <a:r>
              <a:rPr lang="en"/>
              <a:t>values since getting infection data is extremely difficult to get accurate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de540183b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de540183b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dd6e134bf9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dd6e134bf9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dd6e134bf9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dd6e134bf9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d6e134bf9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d6e134bf9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-R</a:t>
            </a:r>
            <a:r>
              <a:rPr baseline="-25000" lang="en"/>
              <a:t>0</a:t>
            </a:r>
            <a:r>
              <a:rPr lang="en"/>
              <a:t> is of high relevance because it gives a threshold for whether or not we have to worry about the long term behavior of a given disease.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-This is because the disease will die out or create an epidemic </a:t>
            </a:r>
            <a:r>
              <a:rPr lang="en"/>
              <a:t>depending</a:t>
            </a:r>
            <a:r>
              <a:rPr lang="en"/>
              <a:t> on if R</a:t>
            </a:r>
            <a:r>
              <a:rPr baseline="-25000" lang="en"/>
              <a:t>0</a:t>
            </a:r>
            <a:r>
              <a:rPr lang="en"/>
              <a:t> is above or below 1.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-R</a:t>
            </a:r>
            <a:r>
              <a:rPr baseline="-25000" lang="en"/>
              <a:t>0</a:t>
            </a:r>
            <a:r>
              <a:rPr lang="en"/>
              <a:t> comes from the SIR model and is shown on the slide.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d7a2695cb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d7a2695cb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d6e134bf9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d6e134bf9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break break the population into 3 components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Susceptible population/infected population/recovered population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assume these individuals are distributed throughout the population uniformly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can construct equations modeling how members form one of these subpopulations move to others as we can see in the image.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d7a2695cb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d7a2695cb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size of the infected populations increases by when susceptible individuals become infected. The rate of this occurs increases when there are more susceptibles and when a larger overall population is infected.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Barring birth and death rates, the only change to the susceptible population is from members of the susceptible population moving to the infected population.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only change for recovered population is when members of infected population recover.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d7a2695cb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d7a2695cb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Given non negative inital populations, the populations will be always non negative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Becasaue we excluded birth and death rates the total population is constant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7a2695cb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dd7a2695cb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d6e134bf9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d6e134bf9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Beta can be the proportion of a population expected to be interacted with by a person infected assuming 100% infection rate or the proportion of the population infected by someone infected assuming total interaction from that infected </a:t>
            </a:r>
            <a:r>
              <a:rPr lang="en"/>
              <a:t>person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ncbi.nlm.nih.gov/pmc/articles/PMC6800178/" TargetMode="External"/><Relationship Id="rId4" Type="http://schemas.openxmlformats.org/officeDocument/2006/relationships/hyperlink" Target="https://wwwnc.cdc.gov/eid/article/25/1/17-1901_article" TargetMode="External"/><Relationship Id="rId9" Type="http://schemas.openxmlformats.org/officeDocument/2006/relationships/hyperlink" Target="https://arxiv.org/pdf/1809.02956.pdf" TargetMode="External"/><Relationship Id="rId5" Type="http://schemas.openxmlformats.org/officeDocument/2006/relationships/hyperlink" Target="https://www.nytimes.com/2020/04/23/world/europe/coronavirus-R0-explainer.html" TargetMode="External"/><Relationship Id="rId6" Type="http://schemas.openxmlformats.org/officeDocument/2006/relationships/hyperlink" Target="https://wwwnc.cdc.gov/eid/article/26/7/20-0282_article" TargetMode="External"/><Relationship Id="rId7" Type="http://schemas.openxmlformats.org/officeDocument/2006/relationships/hyperlink" Target="https://pubmed.ncbi.nlm.nih.gov/28757186/" TargetMode="External"/><Relationship Id="rId8" Type="http://schemas.openxmlformats.org/officeDocument/2006/relationships/hyperlink" Target="https://doi.org/10.1063/5.0023439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colab.research.google.com/drive/1wSa-R0BI3Ev6W2Q3fLnr7s_8SwmjWJbE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854775" y="608375"/>
            <a:ext cx="61434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Population Models for Epidemics: SIR, ESVIR, and Improvements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Ryeder Geyer, Josh Limon, Umut Dilsiz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Susceptible Population</a:t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S(t)=susceptible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I(t)=infected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R(t)=recovered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β=</a:t>
            </a:r>
            <a:r>
              <a:rPr lang="en" sz="1200"/>
              <a:t>describes the likelihood that the disease is transmitted by exposure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588" y="3240138"/>
            <a:ext cx="6677025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Infected Population</a:t>
            </a:r>
            <a:endParaRPr/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S(t)=susceptible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I(t)=infected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R(t)=recovered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β=</a:t>
            </a:r>
            <a:r>
              <a:rPr lang="en" sz="1200"/>
              <a:t>describes the likelihood that the disease is transmitted by exposure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3241150"/>
            <a:ext cx="6762750" cy="173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Recovered population</a:t>
            </a:r>
            <a:endParaRPr/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I(t)=infected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R(t)=recovered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Alpha=</a:t>
            </a:r>
            <a:r>
              <a:rPr lang="en" sz="1500"/>
              <a:t>γ=</a:t>
            </a:r>
            <a:r>
              <a:rPr lang="en" sz="1200"/>
              <a:t> expresses the average recovery rate</a:t>
            </a:r>
            <a:endParaRPr/>
          </a:p>
        </p:txBody>
      </p:sp>
      <p:pic>
        <p:nvPicPr>
          <p:cNvPr id="214" name="Google Shape;2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863" y="1683650"/>
            <a:ext cx="3819525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ESIRV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2430" y="1535925"/>
            <a:ext cx="3931401" cy="294125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5"/>
          <p:cNvSpPr txBox="1"/>
          <p:nvPr/>
        </p:nvSpPr>
        <p:spPr>
          <a:xfrm>
            <a:off x="712200" y="1614000"/>
            <a:ext cx="35838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birth rate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N: population size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K: population carrying capacity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β: exposure rate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ξ</a:t>
            </a:r>
            <a:r>
              <a:rPr baseline="-2500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Vaccinatio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 #1 rate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ξ</a:t>
            </a:r>
            <a:r>
              <a:rPr baseline="-25000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 Vaccination #2 rate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μ: death rate of non-infected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ω: rate of vaccine #1 inefficacy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ε : rate of vaccine #1 effectively protecting against exposure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σ: rate of contracting infection after exposure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τ: recovery rate after infected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⍺: additional death rate for infected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ESIRV for 3 independent populations</a:t>
            </a:r>
            <a:endParaRPr/>
          </a:p>
        </p:txBody>
      </p:sp>
      <p:sp>
        <p:nvSpPr>
          <p:cNvPr id="227" name="Google Shape;227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400"/>
              <a:t>β (S,V → E), σ (E → I), τ (I→ R) different for each population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Allows for a more comprehensive analysis of isolated populations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Vaccination model greatly reduces infected population</a:t>
            </a:r>
            <a:endParaRPr sz="1400"/>
          </a:p>
        </p:txBody>
      </p:sp>
      <p:pic>
        <p:nvPicPr>
          <p:cNvPr id="228" name="Google Shape;2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750" y="3150875"/>
            <a:ext cx="2790175" cy="18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1346" y="3150871"/>
            <a:ext cx="2817728" cy="184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1500" y="3150875"/>
            <a:ext cx="2750293" cy="184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is ESIRV 3-population with Age Groups more useful than SIR?</a:t>
            </a:r>
            <a:endParaRPr/>
          </a:p>
        </p:txBody>
      </p:sp>
      <p:sp>
        <p:nvSpPr>
          <p:cNvPr id="236" name="Google Shape;236;p27"/>
          <p:cNvSpPr txBox="1"/>
          <p:nvPr>
            <p:ph idx="1" type="body"/>
          </p:nvPr>
        </p:nvSpPr>
        <p:spPr>
          <a:xfrm>
            <a:off x="1129850" y="1560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exposed population gives a more comprehensive way of representing self-isolation in the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vaccinated population accounts for people getting vaccinated and their reduced chance of infection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3-population model allows us to account for differences in the age groups such as recovery rate, or spreading rate.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Taking consideration of age-dependent risks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Recovery rates for different rates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Pattern of contacts between different age groups play essential role in determining the spread of disease (also a limitation because this requires using data for an accurate model)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ESIRV for 3 age groups (Children, Adults, Elderly):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Term Inclusions</a:t>
            </a:r>
            <a:endParaRPr/>
          </a:p>
        </p:txBody>
      </p:sp>
      <p:sp>
        <p:nvSpPr>
          <p:cNvPr id="242" name="Google Shape;242;p28"/>
          <p:cNvSpPr txBox="1"/>
          <p:nvPr>
            <p:ph idx="1" type="body"/>
          </p:nvPr>
        </p:nvSpPr>
        <p:spPr>
          <a:xfrm>
            <a:off x="1275375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𝛃_ij </a:t>
            </a:r>
            <a:r>
              <a:rPr lang="en" sz="1500"/>
              <a:t>coefficient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Represents interaction rates between groups i and j</a:t>
            </a:r>
            <a:endParaRPr sz="13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300"/>
              <a:t>Coefficients</a:t>
            </a:r>
            <a:r>
              <a:rPr lang="en" sz="1300"/>
              <a:t> are symmetric (i.e </a:t>
            </a:r>
            <a:r>
              <a:rPr lang="en" sz="1500"/>
              <a:t>𝛃_ij = 𝛃_ji)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𝛔_i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Rate from Exposed to Infected (within population i)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Strength of Immune System varies with age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𝛕_i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Recovery rate from Infected to Recovered (within population i)</a:t>
            </a:r>
            <a:endParaRPr sz="13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91081"/>
            <a:ext cx="9143999" cy="1618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Children staying home when sick</a:t>
            </a:r>
            <a:endParaRPr/>
          </a:p>
        </p:txBody>
      </p:sp>
      <p:sp>
        <p:nvSpPr>
          <p:cNvPr id="249" name="Google Shape;249;p29"/>
          <p:cNvSpPr txBox="1"/>
          <p:nvPr>
            <p:ph idx="1" type="body"/>
          </p:nvPr>
        </p:nvSpPr>
        <p:spPr>
          <a:xfrm>
            <a:off x="1258775" y="13684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Child to child disease spread happens at an increased rate when children attend school while sick</a:t>
            </a:r>
            <a:endParaRPr/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SzPts val="900"/>
              <a:buChar char="○"/>
            </a:pPr>
            <a:r>
              <a:rPr lang="en" sz="1300"/>
              <a:t>𝛃_11 is relatively large compared to other parameters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Leads to increase in E_1 population, which then leads to an increase in E_2 and E_3 even if corresponding  𝛃_12 and 𝛃_13 are relatively small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𝛃_11=0.01 &gt;4*𝛃_ij	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250" name="Google Shape;2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00" y="3175375"/>
            <a:ext cx="2912925" cy="1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6200" y="3175375"/>
            <a:ext cx="2908350" cy="18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9331" y="3175375"/>
            <a:ext cx="2882019" cy="189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Children staying home when sick</a:t>
            </a:r>
            <a:endParaRPr/>
          </a:p>
        </p:txBody>
      </p:sp>
      <p:sp>
        <p:nvSpPr>
          <p:cNvPr id="258" name="Google Shape;258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Ensure that sick children stay home until they’ve fully recovered</a:t>
            </a:r>
            <a:endParaRPr/>
          </a:p>
          <a:p>
            <a:pPr indent="-285750" lvl="1" marL="914400" rtl="0" algn="l">
              <a:spcBef>
                <a:spcPts val="0"/>
              </a:spcBef>
              <a:spcAft>
                <a:spcPts val="0"/>
              </a:spcAft>
              <a:buSzPts val="900"/>
              <a:buChar char="○"/>
            </a:pPr>
            <a:r>
              <a:rPr lang="en" sz="1300"/>
              <a:t>𝛃_11 should be smaller than other parameters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𝛃_11’&lt;&lt;</a:t>
            </a:r>
            <a:r>
              <a:rPr lang="en"/>
              <a:t>𝛃_11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300"/>
              <a:t>𝛃_11’=𝛃_11/100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259" name="Google Shape;25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325" y="3104650"/>
            <a:ext cx="2903075" cy="187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8608" y="3104650"/>
            <a:ext cx="2911591" cy="187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4400" y="3104650"/>
            <a:ext cx="2791931" cy="187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Next?</a:t>
            </a:r>
            <a:endParaRPr/>
          </a:p>
        </p:txBody>
      </p:sp>
      <p:sp>
        <p:nvSpPr>
          <p:cNvPr id="267" name="Google Shape;267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Current limitations include the fact that recovered </a:t>
            </a:r>
            <a:r>
              <a:rPr lang="en"/>
              <a:t>individuals</a:t>
            </a:r>
            <a:r>
              <a:rPr lang="en"/>
              <a:t> can’t get a mutated disease again.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can extend the three population ESIRV-model to an arbitrary amount of populations (with 5xN equations).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can add in spatiotemporal parameters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could take into consideration birth and death rate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Consideration of natural immunity or vaccination distribution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can account on different death rates for different populations that are infected.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Varying zeta (Vaccine </a:t>
            </a:r>
            <a:r>
              <a:rPr lang="en"/>
              <a:t>efficacy</a:t>
            </a:r>
            <a:r>
              <a:rPr lang="en"/>
              <a:t>) for different populations/age groups.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Accounting for Maternally-Derived Immunity (M parameter used in other models)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Solving the problem of how difficult it is to get accurate disease information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463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Epidemic mathematical models are used to predict the behavior of disease spread.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simplest model is the SIR (Susceptible, Infected, Recovered) model.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This model tracks the development of these three populations using a system of linear first order differential equations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There are a variety of variations. In this presentation, we develop a new model using elements from old models, specifically, a three-population model and the ESIRV model.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7137" y="3239512"/>
            <a:ext cx="2289726" cy="150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 Contribution</a:t>
            </a:r>
            <a:endParaRPr/>
          </a:p>
        </p:txBody>
      </p:sp>
      <p:sp>
        <p:nvSpPr>
          <p:cNvPr id="273" name="Google Shape;273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Ryeder- Python Code/Generating Plots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Umut- Research/Slide show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Joshua- Topic/Idea generator, </a:t>
            </a:r>
            <a:r>
              <a:rPr lang="en"/>
              <a:t>LaTeX writer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used:</a:t>
            </a:r>
            <a:endParaRPr/>
          </a:p>
        </p:txBody>
      </p:sp>
      <p:sp>
        <p:nvSpPr>
          <p:cNvPr id="279" name="Google Shape;279;p33"/>
          <p:cNvSpPr txBox="1"/>
          <p:nvPr>
            <p:ph idx="1" type="body"/>
          </p:nvPr>
        </p:nvSpPr>
        <p:spPr>
          <a:xfrm>
            <a:off x="1205775" y="15322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https://www.ncbi.nlm.nih.gov/pmc/articles/PMC6800178/</a:t>
            </a:r>
            <a:r>
              <a:rPr lang="en"/>
              <a:t> (Infection rate of Measles)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https://wwwnc.cdc.gov/eid/article/25/1/17-1901_article</a:t>
            </a:r>
            <a:r>
              <a:rPr lang="en"/>
              <a:t> (R</a:t>
            </a:r>
            <a:r>
              <a:rPr baseline="-25000" lang="en"/>
              <a:t>0</a:t>
            </a:r>
            <a:r>
              <a:rPr lang="en"/>
              <a:t> definition)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https://www.nytimes.com/2020/04/23/world/europe/coronavirus-R0-explainer.html</a:t>
            </a:r>
            <a:r>
              <a:rPr lang="en"/>
              <a:t> (R</a:t>
            </a:r>
            <a:r>
              <a:rPr baseline="-25000" lang="en"/>
              <a:t>0</a:t>
            </a:r>
            <a:r>
              <a:rPr lang="en"/>
              <a:t>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https://wwwnc.cdc.gov/eid/article/26/7/20-0282_article</a:t>
            </a:r>
            <a:r>
              <a:rPr lang="en"/>
              <a:t> (R</a:t>
            </a:r>
            <a:r>
              <a:rPr baseline="-25000" lang="en"/>
              <a:t>0</a:t>
            </a:r>
            <a:r>
              <a:rPr lang="en"/>
              <a:t>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https://pubmed.ncbi.nlm.nih.gov/28757186/</a:t>
            </a:r>
            <a:r>
              <a:rPr lang="en"/>
              <a:t> (R</a:t>
            </a:r>
            <a:r>
              <a:rPr baseline="-25000" lang="en"/>
              <a:t>0 </a:t>
            </a:r>
            <a:r>
              <a:rPr lang="en"/>
              <a:t>Measles)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AIP Conference Proceedings 2264, 020003 (2020);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https://doi.org/10.1063/5.0023439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https://arxiv.org/pdf/1809.02956.pdf</a:t>
            </a:r>
            <a:r>
              <a:rPr lang="en"/>
              <a:t> (SIR variations)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285" name="Google Shape;285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 was coded in Python on the Google Collaboratory IDE, you should be able to run it at this link: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https://colab.research.google.com/drive/1wSa-R0BI3Ev6W2Q3fLnr7s_8SwmjWJbE?usp=sharing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R</a:t>
            </a:r>
            <a:r>
              <a:rPr baseline="-25000" lang="en"/>
              <a:t>0</a:t>
            </a:r>
            <a:r>
              <a:rPr lang="en"/>
              <a:t>?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53975" y="12020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baseline="-25000" lang="en"/>
              <a:t>0</a:t>
            </a:r>
            <a:r>
              <a:rPr lang="en"/>
              <a:t> is the average amount of infected individuals infected by a person assuming the </a:t>
            </a:r>
            <a:r>
              <a:rPr lang="en"/>
              <a:t>population</a:t>
            </a:r>
            <a:r>
              <a:rPr lang="en"/>
              <a:t> is exposed and </a:t>
            </a:r>
            <a:r>
              <a:rPr lang="en"/>
              <a:t>susceptible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It can be calculated as below (A = birth rate, </a:t>
            </a:r>
            <a:r>
              <a:rPr lang="en"/>
              <a:t>µ is the death rate</a:t>
            </a:r>
            <a:r>
              <a:rPr lang="en"/>
              <a:t> β is transmission rate, and  γ is the recovery rate).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value of R</a:t>
            </a:r>
            <a:r>
              <a:rPr baseline="-25000" lang="en"/>
              <a:t>0</a:t>
            </a:r>
            <a:r>
              <a:rPr lang="en"/>
              <a:t> is </a:t>
            </a:r>
            <a:r>
              <a:rPr lang="en"/>
              <a:t>calculated</a:t>
            </a:r>
            <a:r>
              <a:rPr lang="en"/>
              <a:t> as below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If R</a:t>
            </a:r>
            <a:r>
              <a:rPr baseline="-25000" lang="en"/>
              <a:t>0</a:t>
            </a:r>
            <a:r>
              <a:rPr lang="en"/>
              <a:t>= 1, population is sustained; &lt;1, epidemic dies out; &gt;1 epidemic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296" y="3747511"/>
            <a:ext cx="1337455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1425" y="3320138"/>
            <a:ext cx="6061649" cy="176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info about </a:t>
            </a:r>
            <a:r>
              <a:rPr lang="en" sz="2800"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en" sz="2350">
                <a:latin typeface="Lato"/>
                <a:ea typeface="Lato"/>
                <a:cs typeface="Lato"/>
                <a:sym typeface="Lato"/>
              </a:rPr>
              <a:t>0</a:t>
            </a:r>
            <a:endParaRPr sz="3700"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53975" y="12281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If </a:t>
            </a:r>
            <a:r>
              <a:rPr lang="en" sz="1500"/>
              <a:t>R</a:t>
            </a:r>
            <a:r>
              <a:rPr lang="en" sz="1050"/>
              <a:t>0</a:t>
            </a:r>
            <a:r>
              <a:rPr lang="en" sz="1500"/>
              <a:t>&gt;1</a:t>
            </a:r>
            <a:r>
              <a:rPr lang="en" sz="1200"/>
              <a:t>: each infected individual can infect more than one other individual. Thus, there can be an 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epidemic spreading through the population;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C3C3C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If </a:t>
            </a:r>
            <a:r>
              <a:rPr lang="en" sz="1500"/>
              <a:t>R</a:t>
            </a:r>
            <a:r>
              <a:rPr lang="en" sz="1050"/>
              <a:t>0</a:t>
            </a:r>
            <a:r>
              <a:rPr lang="en" sz="1500"/>
              <a:t>&lt;1</a:t>
            </a:r>
            <a:r>
              <a:rPr lang="en" sz="1200"/>
              <a:t>: an infected individual cannot infect more than one other individual. Therefore, there is no risk  of an epidemic;</a:t>
            </a:r>
            <a:endParaRPr sz="1200"/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None/>
            </a:pPr>
            <a:r>
              <a:rPr lang="en" sz="1200"/>
              <a:t>If </a:t>
            </a:r>
            <a:r>
              <a:rPr lang="en" sz="1500"/>
              <a:t>R</a:t>
            </a:r>
            <a:r>
              <a:rPr lang="en" sz="1050"/>
              <a:t>0</a:t>
            </a:r>
            <a:r>
              <a:rPr lang="en" sz="1500"/>
              <a:t>=1</a:t>
            </a:r>
            <a:r>
              <a:rPr lang="en" sz="1200"/>
              <a:t>: an infected individual can infect, on average, only one other individual. So, the disease persists without an epidemic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C3C3C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C3C3C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SIR Model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1407588" y="1253225"/>
            <a:ext cx="6732900" cy="29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simplest model we have for simulating disease spread is the SIR (</a:t>
            </a:r>
            <a:r>
              <a:rPr lang="en"/>
              <a:t>susceptible</a:t>
            </a:r>
            <a:r>
              <a:rPr lang="en"/>
              <a:t>, infected, recovered) model.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will set birth and death rates to simplify the model and allow for conservation of mass</a:t>
            </a:r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563" y="2728550"/>
            <a:ext cx="6954877" cy="207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SIR Model</a:t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825" y="2967750"/>
            <a:ext cx="8583376" cy="18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8"/>
          <p:cNvSpPr txBox="1"/>
          <p:nvPr/>
        </p:nvSpPr>
        <p:spPr>
          <a:xfrm>
            <a:off x="1297500" y="922525"/>
            <a:ext cx="5543100" cy="19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S(t)=susceptible population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I(t)=infected population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R(t)=recovered population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β=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describes the likelihood that the disease is transmitted by exposure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γ=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expresses the average recovery rate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 negativity and Conservation of Mass</a:t>
            </a:r>
            <a:endParaRPr/>
          </a:p>
        </p:txBody>
      </p:sp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8362" y="1718788"/>
            <a:ext cx="2724526" cy="170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3575" y="3584150"/>
            <a:ext cx="5766750" cy="109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 txBox="1"/>
          <p:nvPr/>
        </p:nvSpPr>
        <p:spPr>
          <a:xfrm>
            <a:off x="1400925" y="1000100"/>
            <a:ext cx="629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Set birth and death rates to 0 for conservation of mass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1166950" y="1027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assumes a short time interval so that births and deaths (other than deaths due to </a:t>
            </a:r>
            <a:r>
              <a:rPr lang="en"/>
              <a:t>measles</a:t>
            </a:r>
            <a:r>
              <a:rPr lang="en"/>
              <a:t>) can be neglected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 = total population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S(t)=susceptible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I(t)=infected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R(t)=recovered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1200" y="1871825"/>
            <a:ext cx="4752975" cy="6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SIR Model for 3 independent age populations</a:t>
            </a:r>
            <a:endParaRPr/>
          </a:p>
        </p:txBody>
      </p:sp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Assume different </a:t>
            </a:r>
            <a:r>
              <a:rPr lang="en"/>
              <a:t>initial</a:t>
            </a:r>
            <a:r>
              <a:rPr lang="en"/>
              <a:t> populations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Children 17% , Adults 67.8%,  Elderly 15.2% of total population N_0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Assume different transmission rates for each age group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500"/>
              <a:t>𝛃_c &gt; 𝛃_a &gt;𝛃_e</a:t>
            </a:r>
            <a:endParaRPr/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475" y="3031625"/>
            <a:ext cx="2816000" cy="190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2375" y="3031625"/>
            <a:ext cx="2974950" cy="190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5875" y="3049813"/>
            <a:ext cx="2974950" cy="1891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